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0" r:id="rId3"/>
    <p:sldId id="271" r:id="rId4"/>
    <p:sldId id="257" r:id="rId5"/>
    <p:sldId id="267" r:id="rId6"/>
    <p:sldId id="263" r:id="rId7"/>
    <p:sldId id="268" r:id="rId8"/>
    <p:sldId id="269" r:id="rId9"/>
    <p:sldId id="259" r:id="rId10"/>
    <p:sldId id="260" r:id="rId11"/>
    <p:sldId id="272" r:id="rId12"/>
    <p:sldId id="274" r:id="rId13"/>
    <p:sldId id="273" r:id="rId14"/>
    <p:sldId id="275" r:id="rId15"/>
    <p:sldId id="276" r:id="rId16"/>
    <p:sldId id="261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C968A6D-69F3-493F-A855-738A21247936}" type="datetimeFigureOut">
              <a:rPr lang="hr-HR" smtClean="0"/>
              <a:t>24.11.2015.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F6D4F7F-1DD1-4352-8CF0-B464C3C080E6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A6D-69F3-493F-A855-738A21247936}" type="datetimeFigureOut">
              <a:rPr lang="hr-HR" smtClean="0"/>
              <a:t>24.11.2015.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4F7F-1DD1-4352-8CF0-B464C3C080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A6D-69F3-493F-A855-738A21247936}" type="datetimeFigureOut">
              <a:rPr lang="hr-HR" smtClean="0"/>
              <a:t>24.11.2015.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4F7F-1DD1-4352-8CF0-B464C3C080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30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A6D-69F3-493F-A855-738A21247936}" type="datetimeFigureOut">
              <a:rPr lang="hr-HR" smtClean="0"/>
              <a:t>24.11.2015.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4F7F-1DD1-4352-8CF0-B464C3C080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A6D-69F3-493F-A855-738A21247936}" type="datetimeFigureOut">
              <a:rPr lang="hr-HR" smtClean="0"/>
              <a:t>24.11.2015.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4F7F-1DD1-4352-8CF0-B464C3C080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A6D-69F3-493F-A855-738A21247936}" type="datetimeFigureOut">
              <a:rPr lang="hr-HR" smtClean="0"/>
              <a:t>24.11.2015.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4F7F-1DD1-4352-8CF0-B464C3C080E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A6D-69F3-493F-A855-738A21247936}" type="datetimeFigureOut">
              <a:rPr lang="hr-HR" smtClean="0"/>
              <a:t>24.11.2015.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4F7F-1DD1-4352-8CF0-B464C3C080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A6D-69F3-493F-A855-738A21247936}" type="datetimeFigureOut">
              <a:rPr lang="hr-HR" smtClean="0"/>
              <a:t>24.11.2015.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4F7F-1DD1-4352-8CF0-B464C3C080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A6D-69F3-493F-A855-738A21247936}" type="datetimeFigureOut">
              <a:rPr lang="hr-HR" smtClean="0"/>
              <a:t>24.11.2015.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4F7F-1DD1-4352-8CF0-B464C3C080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A6D-69F3-493F-A855-738A21247936}" type="datetimeFigureOut">
              <a:rPr lang="hr-HR" smtClean="0"/>
              <a:t>24.11.2015.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4F7F-1DD1-4352-8CF0-B464C3C080E6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8A6D-69F3-493F-A855-738A21247936}" type="datetimeFigureOut">
              <a:rPr lang="hr-HR" smtClean="0"/>
              <a:t>24.11.2015.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D4F7F-1DD1-4352-8CF0-B464C3C080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C968A6D-69F3-493F-A855-738A21247936}" type="datetimeFigureOut">
              <a:rPr lang="hr-HR" smtClean="0"/>
              <a:t>24.11.2015.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F6D4F7F-1DD1-4352-8CF0-B464C3C080E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800200"/>
          </a:xfrm>
        </p:spPr>
        <p:txBody>
          <a:bodyPr>
            <a:normAutofit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Ministarstvo poljoprivrede</a:t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Uprava za veterinarstvo i sigurnost hrane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6400800" cy="2448272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Problematika zbrinjavanja napuštenih i izgubljenih životinja</a:t>
            </a:r>
          </a:p>
          <a:p>
            <a:endParaRPr lang="hr-H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Prijedlozi za izmjenu i dopunu Zakona o zaštiti životinja</a:t>
            </a:r>
            <a:endParaRPr lang="hr-H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596368" y="5949280"/>
            <a:ext cx="8246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600" dirty="0"/>
              <a:t>Sastanak s predstavnicima jedinica lokalne/područne (regionalne samouprave), </a:t>
            </a:r>
            <a:endParaRPr lang="hr-HR" sz="1600" dirty="0" smtClean="0"/>
          </a:p>
          <a:p>
            <a:pPr algn="ctr"/>
            <a:r>
              <a:rPr lang="hr-HR" sz="1600" dirty="0" smtClean="0"/>
              <a:t>20</a:t>
            </a:r>
            <a:r>
              <a:rPr lang="hr-HR" sz="1600" dirty="0"/>
              <a:t>. studenoga 2015., Zagreb</a:t>
            </a:r>
          </a:p>
          <a:p>
            <a:pPr algn="ctr"/>
            <a:r>
              <a:rPr lang="hr-HR" sz="1600" dirty="0"/>
              <a:t>Branka Buković Šošić</a:t>
            </a:r>
          </a:p>
        </p:txBody>
      </p:sp>
    </p:spTree>
    <p:extLst>
      <p:ext uri="{BB962C8B-B14F-4D97-AF65-F5344CB8AC3E}">
        <p14:creationId xmlns:p14="http://schemas.microsoft.com/office/powerpoint/2010/main" val="336635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hr-HR" sz="2400" b="1" dirty="0" smtClean="0"/>
              <a:t>Nacionalno zakonodavstvo</a:t>
            </a:r>
            <a:br>
              <a:rPr lang="hr-HR" sz="2400" b="1" dirty="0" smtClean="0"/>
            </a:br>
            <a:r>
              <a:rPr lang="hr-HR" sz="2400" b="1" dirty="0" smtClean="0"/>
              <a:t>Izmjene i dopune Zakona o zaštiti životinja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hr-HR" dirty="0" smtClean="0"/>
              <a:t>Najvažnije promjene vezano za zbrinjavanje napuštenih životinja:</a:t>
            </a:r>
          </a:p>
          <a:p>
            <a:pPr marL="68580" indent="0">
              <a:buNone/>
            </a:pPr>
            <a:r>
              <a:rPr lang="hr-HR" dirty="0" smtClean="0"/>
              <a:t>Članak 57. (obveze skloništa za životinje):</a:t>
            </a:r>
          </a:p>
          <a:p>
            <a:pPr lvl="0" algn="just"/>
            <a:r>
              <a:rPr lang="hr-HR" dirty="0" smtClean="0"/>
              <a:t>osigurati označavanje i registraciju pronađenih životinja u roku od 24 sata od dolaska u sklonište</a:t>
            </a:r>
          </a:p>
          <a:p>
            <a:pPr marL="68580" lvl="0" indent="0" algn="just">
              <a:buNone/>
            </a:pPr>
            <a:endParaRPr lang="hr-HR" dirty="0" smtClean="0"/>
          </a:p>
          <a:p>
            <a:pPr lvl="0" algn="just"/>
            <a:r>
              <a:rPr lang="hr-HR" dirty="0" smtClean="0"/>
              <a:t>osigurati trajnu sterilizaciju pronađenih pasa i mačaka, osim ako je životinja označena pa je moguće pronaći posjednika životinje</a:t>
            </a:r>
          </a:p>
          <a:p>
            <a:pPr marL="68580" lvl="0" indent="0" algn="just">
              <a:buNone/>
            </a:pPr>
            <a:endParaRPr lang="hr-HR" dirty="0" smtClean="0"/>
          </a:p>
          <a:p>
            <a:pPr lvl="0" algn="just"/>
            <a:r>
              <a:rPr lang="hr-HR" dirty="0"/>
              <a:t>svaka osoba koja preuzima psa iz skloništa mora istoga u roku od 24 sata prijaviti veterinarskoj organizaciju ili veterinarskoj ambulanti koja je ovlaštena za vođenje upisnika </a:t>
            </a:r>
            <a:r>
              <a:rPr lang="hr-HR" dirty="0" smtClean="0"/>
              <a:t>pasa</a:t>
            </a:r>
          </a:p>
          <a:p>
            <a:pPr marL="68580" lvl="0" indent="0" algn="just">
              <a:buNone/>
            </a:pPr>
            <a:endParaRPr lang="hr-HR" dirty="0" smtClean="0"/>
          </a:p>
          <a:p>
            <a:pPr lvl="0" algn="just"/>
            <a:r>
              <a:rPr lang="hr-HR" dirty="0"/>
              <a:t>Pravne ili fizičke osobe ili udruge koje se bave prodajom ili udomljavanjem napuštenih životinja moraju s obzirom na smještaj životinja i skrb o njima udovoljavati istim uvjetima kao skloništa za životinje. </a:t>
            </a:r>
            <a:endParaRPr lang="hr-HR" dirty="0" smtClean="0"/>
          </a:p>
          <a:p>
            <a:pPr lvl="0" algn="just"/>
            <a:endParaRPr lang="hr-HR" dirty="0" smtClean="0"/>
          </a:p>
          <a:p>
            <a:pPr marL="6858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047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1027664"/>
            <a:ext cx="7488832" cy="961176"/>
          </a:xfrm>
        </p:spPr>
        <p:txBody>
          <a:bodyPr>
            <a:normAutofit fontScale="90000"/>
          </a:bodyPr>
          <a:lstStyle/>
          <a:p>
            <a:r>
              <a:rPr lang="hr-HR" sz="2800" b="1" dirty="0"/>
              <a:t>Izmjene i dopune Zakona o zaštiti </a:t>
            </a:r>
            <a:r>
              <a:rPr lang="hr-HR" sz="2800" b="1" dirty="0" smtClean="0"/>
              <a:t>životinja</a:t>
            </a:r>
            <a:br>
              <a:rPr lang="hr-HR" sz="2800" b="1" dirty="0" smtClean="0"/>
            </a:br>
            <a:r>
              <a:rPr lang="hr-HR" sz="2000" dirty="0"/>
              <a:t>Osnivanje koordinacijske radne skupine na regionalnom nivou</a:t>
            </a:r>
            <a:r>
              <a:rPr lang="hr-HR" sz="2800" dirty="0"/>
              <a:t/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5767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hr-HR" b="1" dirty="0" smtClean="0"/>
              <a:t>Tijela </a:t>
            </a:r>
            <a:r>
              <a:rPr lang="hr-HR" b="1" dirty="0"/>
              <a:t>jedinica regionalne samouprave </a:t>
            </a:r>
            <a:r>
              <a:rPr lang="hr-HR" dirty="0"/>
              <a:t>u svrhu ispunjavanja obveza iz članka 58. stavka 2. Zakona </a:t>
            </a:r>
            <a:r>
              <a:rPr lang="hr-HR" b="1" dirty="0"/>
              <a:t>organiziraju koordinacijske radne skupine</a:t>
            </a:r>
            <a:r>
              <a:rPr lang="hr-HR" dirty="0"/>
              <a:t>.</a:t>
            </a:r>
          </a:p>
          <a:p>
            <a:pPr lvl="0"/>
            <a:r>
              <a:rPr lang="hr-HR" dirty="0" smtClean="0"/>
              <a:t>Sastav: </a:t>
            </a:r>
            <a:r>
              <a:rPr lang="hr-HR" dirty="0"/>
              <a:t>od predstavnika regionalne samouprave, predstavnika skloništa za životinje ako postoji na području regionalne samouprave, predstavnika nevladinih organizacija, predstavnika tijela nadležnog za komunalno gospodarstvo, Hrvatske veterinarske komore i nadležnog veterinarskog inspektora.</a:t>
            </a:r>
          </a:p>
          <a:p>
            <a:r>
              <a:rPr lang="hr-HR" dirty="0" smtClean="0"/>
              <a:t>(</a:t>
            </a:r>
            <a:r>
              <a:rPr lang="hr-HR" dirty="0"/>
              <a:t> </a:t>
            </a:r>
          </a:p>
          <a:p>
            <a:pPr marL="6858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608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hr-HR" dirty="0"/>
              <a:t>Uloga radne skupine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628800"/>
            <a:ext cx="6777317" cy="4805121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hr-HR" sz="2900" dirty="0" smtClean="0"/>
              <a:t>koordinacija </a:t>
            </a:r>
            <a:r>
              <a:rPr lang="hr-HR" sz="2900" dirty="0"/>
              <a:t>u primjeni propisa iz područja zaštite životinja te razvoju dobrih praksi, a u svrhu zaštite zdravlja i dobrobiti životinja, kroz povećanje svijesti javnosti i posjednika životinja o odgovornom posjedovanju  životinje što uključuje:</a:t>
            </a:r>
          </a:p>
          <a:p>
            <a:r>
              <a:rPr lang="hr-HR" sz="2900" dirty="0" smtClean="0"/>
              <a:t>praćenje </a:t>
            </a:r>
            <a:r>
              <a:rPr lang="hr-HR" sz="2900" dirty="0"/>
              <a:t>problematike zbrinjavanja napuštenih životinja na području njihove područne (regionalne) samouprave te donošenje mjera za smanjenje broja napuštenih pasa </a:t>
            </a:r>
          </a:p>
          <a:p>
            <a:r>
              <a:rPr lang="hr-HR" sz="2900" dirty="0" smtClean="0"/>
              <a:t>poticanje </a:t>
            </a:r>
            <a:r>
              <a:rPr lang="hr-HR" sz="2900" dirty="0"/>
              <a:t>označavanja životinja za koje ne postoji obveza označavanja, </a:t>
            </a:r>
          </a:p>
          <a:p>
            <a:r>
              <a:rPr lang="hr-HR" sz="2900" dirty="0" smtClean="0"/>
              <a:t>razvoj </a:t>
            </a:r>
            <a:r>
              <a:rPr lang="hr-HR" sz="2900" dirty="0"/>
              <a:t>smjernica dobre prakse o primjerenom smještaju i skrbi za životinje, </a:t>
            </a:r>
          </a:p>
          <a:p>
            <a:r>
              <a:rPr lang="hr-HR" sz="2900" dirty="0" smtClean="0"/>
              <a:t>poticanje </a:t>
            </a:r>
            <a:r>
              <a:rPr lang="hr-HR" sz="2900" dirty="0"/>
              <a:t>kontrole razmnožavanja kućnih ljubimaca, osobito pasa i mačaka, </a:t>
            </a:r>
          </a:p>
          <a:p>
            <a:r>
              <a:rPr lang="hr-HR" sz="2900" dirty="0" smtClean="0"/>
              <a:t>razvoj </a:t>
            </a:r>
            <a:r>
              <a:rPr lang="hr-HR" sz="2900" dirty="0"/>
              <a:t>smjernica dobre prakse vezano za rad skloništa za životinje,</a:t>
            </a:r>
          </a:p>
          <a:p>
            <a:r>
              <a:rPr lang="hr-HR" sz="2900" dirty="0" smtClean="0"/>
              <a:t>poticanje </a:t>
            </a:r>
            <a:r>
              <a:rPr lang="hr-HR" sz="2900" dirty="0"/>
              <a:t>udomljavanja pasa iz skloništa</a:t>
            </a:r>
          </a:p>
          <a:p>
            <a:r>
              <a:rPr lang="hr-HR" sz="2900" dirty="0" smtClean="0"/>
              <a:t>edukativno </a:t>
            </a:r>
            <a:r>
              <a:rPr lang="hr-HR" sz="2900" dirty="0"/>
              <a:t>djelovanje o potrebi zaštite životinja i to organiziranjem edukacija o odgovornom posjedovanju životinje (označavanju životinja, cijepljenju protiv bjesnoće, smještaju i skrbi za životinje, kontroli razmnožavanja životinja, zabrani napuštanja životinja)</a:t>
            </a:r>
          </a:p>
          <a:p>
            <a:r>
              <a:rPr lang="hr-HR" sz="2900" dirty="0" smtClean="0"/>
              <a:t>praćenje </a:t>
            </a:r>
            <a:r>
              <a:rPr lang="hr-HR" sz="2900" dirty="0"/>
              <a:t>rada skloništa za životinje vezano za oglašavanje životinja za udomljavanje, provođenja mjera za osiguranje zdravlja i dobrobiti životinja, vođenja propisanih evidencija,</a:t>
            </a:r>
          </a:p>
          <a:p>
            <a:r>
              <a:rPr lang="hr-HR" sz="2900" dirty="0" smtClean="0"/>
              <a:t>predlaganje </a:t>
            </a:r>
            <a:r>
              <a:rPr lang="hr-HR" sz="2900" dirty="0"/>
              <a:t>i sudjelovanje u izradi uvjeta za držanje kućnih ljubimaca.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9847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5328592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Radna </a:t>
            </a:r>
            <a:r>
              <a:rPr lang="hr-HR" dirty="0"/>
              <a:t>skupina </a:t>
            </a:r>
            <a:r>
              <a:rPr lang="hr-HR" dirty="0" smtClean="0"/>
              <a:t>predlaže </a:t>
            </a:r>
            <a:r>
              <a:rPr lang="hr-HR" dirty="0"/>
              <a:t>čelniku regionalne samouprave mjere za smanjenje broja napuštenih životinja na njihovom području</a:t>
            </a:r>
            <a:r>
              <a:rPr lang="hr-HR" dirty="0" smtClean="0"/>
              <a:t>.</a:t>
            </a:r>
          </a:p>
          <a:p>
            <a:pPr marL="68580" indent="0">
              <a:buNone/>
            </a:pPr>
            <a:endParaRPr lang="hr-HR" dirty="0"/>
          </a:p>
          <a:p>
            <a:r>
              <a:rPr lang="hr-HR" dirty="0" smtClean="0"/>
              <a:t>Tijela </a:t>
            </a:r>
            <a:r>
              <a:rPr lang="hr-HR" dirty="0"/>
              <a:t>jedinica regionalne samouprave donose </a:t>
            </a:r>
            <a:r>
              <a:rPr lang="hr-HR" u="sng" dirty="0"/>
              <a:t>Program kontrole populacije napuštenih pasa </a:t>
            </a:r>
            <a:r>
              <a:rPr lang="hr-HR" dirty="0"/>
              <a:t>uzimajući u obzir prijedloge radne skupine </a:t>
            </a:r>
            <a:endParaRPr lang="hr-HR" dirty="0" smtClean="0"/>
          </a:p>
          <a:p>
            <a:pPr marL="68580" indent="0">
              <a:buNone/>
            </a:pPr>
            <a:endParaRPr lang="hr-HR" dirty="0" smtClean="0"/>
          </a:p>
          <a:p>
            <a:r>
              <a:rPr lang="hr-HR" dirty="0" smtClean="0"/>
              <a:t>Program se revidira svakih pet godina </a:t>
            </a:r>
            <a:r>
              <a:rPr lang="hr-HR" dirty="0"/>
              <a:t>te se </a:t>
            </a:r>
            <a:r>
              <a:rPr lang="hr-HR" dirty="0" smtClean="0"/>
              <a:t>dostavlja </a:t>
            </a:r>
            <a:r>
              <a:rPr lang="hr-HR" dirty="0"/>
              <a:t>nadležnom tijelu na procjenu</a:t>
            </a:r>
            <a:r>
              <a:rPr lang="hr-HR" dirty="0" smtClean="0"/>
              <a:t>.</a:t>
            </a:r>
          </a:p>
          <a:p>
            <a:pPr marL="68580" indent="0">
              <a:buNone/>
            </a:pPr>
            <a:endParaRPr lang="hr-HR" dirty="0"/>
          </a:p>
          <a:p>
            <a:r>
              <a:rPr lang="hr-HR" dirty="0" smtClean="0"/>
              <a:t>Program </a:t>
            </a:r>
            <a:r>
              <a:rPr lang="hr-HR" dirty="0"/>
              <a:t>se objavljuje na mrežnim stranicama </a:t>
            </a:r>
            <a:r>
              <a:rPr lang="hr-HR" dirty="0" smtClean="0"/>
              <a:t>JLS i područne (regionalne) samouprave.</a:t>
            </a:r>
          </a:p>
          <a:p>
            <a:pPr marL="68580" indent="0">
              <a:buNone/>
            </a:pPr>
            <a:endParaRPr lang="hr-HR" dirty="0"/>
          </a:p>
          <a:p>
            <a:r>
              <a:rPr lang="hr-HR" dirty="0" smtClean="0"/>
              <a:t>Tijela </a:t>
            </a:r>
            <a:r>
              <a:rPr lang="hr-HR" dirty="0"/>
              <a:t>jedinica regionalne samouprave osiguravaju tehničku podršku za održavanje sastanaka radne skupine na način da osiguraju prostor za sastanak, potrebnu opremu za prezentaciju te osobu koja će koordinirati sastankom i pisati zaključke sa sastanka.</a:t>
            </a:r>
          </a:p>
          <a:p>
            <a:pPr marL="6858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415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hr-HR" dirty="0" smtClean="0"/>
              <a:t>Problem financiranja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r>
              <a:rPr lang="hr-HR" dirty="0" smtClean="0"/>
              <a:t>Povjerenstvo za izmjene i dopune Zakona o zaštiti životinja:</a:t>
            </a:r>
          </a:p>
          <a:p>
            <a:pPr marL="68580" indent="0">
              <a:buNone/>
            </a:pPr>
            <a:r>
              <a:rPr lang="hr-HR" dirty="0"/>
              <a:t>	</a:t>
            </a:r>
            <a:r>
              <a:rPr lang="hr-HR" dirty="0" smtClean="0"/>
              <a:t>- uvođenje poreza/prireza na pse</a:t>
            </a:r>
          </a:p>
          <a:p>
            <a:pPr marL="68580" indent="0">
              <a:buNone/>
            </a:pPr>
            <a:r>
              <a:rPr lang="hr-HR" dirty="0"/>
              <a:t>	</a:t>
            </a:r>
            <a:r>
              <a:rPr lang="hr-HR" dirty="0" smtClean="0"/>
              <a:t>- sredstva trebaju ostati JLS u svrhu provedbe mjera za upravljanje populacijom napuštenih pasa</a:t>
            </a:r>
          </a:p>
          <a:p>
            <a:pPr marL="68580" indent="0">
              <a:buNone/>
            </a:pPr>
            <a:r>
              <a:rPr lang="hr-HR" dirty="0"/>
              <a:t>	</a:t>
            </a:r>
            <a:r>
              <a:rPr lang="hr-HR" dirty="0" smtClean="0"/>
              <a:t>- olakšice za: sterilizirane pse i pse udomljene iz skloništa</a:t>
            </a:r>
          </a:p>
          <a:p>
            <a:pPr marL="6858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191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Provedba zakonodavstva te smanjenje broja napuštenih životinja kroz:</a:t>
            </a:r>
          </a:p>
          <a:p>
            <a:pPr marL="68580" indent="0">
              <a:buNone/>
            </a:pPr>
            <a:r>
              <a:rPr lang="hr-HR" dirty="0"/>
              <a:t>	</a:t>
            </a:r>
            <a:r>
              <a:rPr lang="hr-HR" dirty="0" smtClean="0"/>
              <a:t>- poticanje odgovornog vlasništva</a:t>
            </a:r>
          </a:p>
          <a:p>
            <a:pPr marL="68580" indent="0">
              <a:buNone/>
            </a:pPr>
            <a:r>
              <a:rPr lang="hr-HR" dirty="0"/>
              <a:t>	</a:t>
            </a:r>
            <a:r>
              <a:rPr lang="hr-HR" dirty="0" smtClean="0"/>
              <a:t>- označavanje životinja</a:t>
            </a:r>
          </a:p>
          <a:p>
            <a:pPr marL="68580" indent="0">
              <a:buNone/>
            </a:pPr>
            <a:r>
              <a:rPr lang="hr-HR" dirty="0" smtClean="0"/>
              <a:t>	- skrb za životinje</a:t>
            </a:r>
          </a:p>
          <a:p>
            <a:pPr marL="68580" indent="0">
              <a:buNone/>
            </a:pPr>
            <a:r>
              <a:rPr lang="hr-HR" dirty="0"/>
              <a:t>	</a:t>
            </a:r>
            <a:r>
              <a:rPr lang="hr-HR" dirty="0" smtClean="0"/>
              <a:t>- nenapuštanje životinja</a:t>
            </a:r>
          </a:p>
          <a:p>
            <a:pPr marL="68580" indent="0">
              <a:buNone/>
            </a:pPr>
            <a:r>
              <a:rPr lang="hr-HR" dirty="0"/>
              <a:t>	</a:t>
            </a:r>
            <a:r>
              <a:rPr lang="hr-HR" dirty="0" smtClean="0"/>
              <a:t>- kontrola razmnožavanja</a:t>
            </a:r>
          </a:p>
          <a:p>
            <a:pPr marL="68580" indent="0">
              <a:buNone/>
            </a:pPr>
            <a:r>
              <a:rPr lang="hr-HR" dirty="0"/>
              <a:t>	</a:t>
            </a:r>
            <a:r>
              <a:rPr lang="hr-HR" dirty="0" smtClean="0"/>
              <a:t>- cijepljenje protiv bjesnoće.</a:t>
            </a:r>
          </a:p>
          <a:p>
            <a:pPr marL="6858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234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Zaključak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609600" indent="-60960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hr-HR" altLang="sr-Latn-RS" dirty="0" smtClean="0">
                <a:solidFill>
                  <a:srgbClr val="0000FF"/>
                </a:solidFill>
              </a:rPr>
              <a:t>Zakonodavni okvir je potrebno prilagoditi, ali problemi neće nestati samo zbog izmjene propisa.</a:t>
            </a:r>
          </a:p>
          <a:p>
            <a:pPr marL="609600" indent="-60960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hr-HR" altLang="sr-Latn-RS" sz="2800" dirty="0" smtClean="0">
              <a:solidFill>
                <a:srgbClr val="0000FF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HR" altLang="sr-Latn-RS" sz="2800" dirty="0" smtClean="0"/>
              <a:t>Odrediti što je dobra zaštita životinja.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HR" altLang="sr-Latn-RS" sz="2800" dirty="0" smtClean="0"/>
              <a:t>Odrediti realistične i praktične prioritete.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HR" altLang="sr-Latn-RS" sz="2800" dirty="0" smtClean="0"/>
              <a:t>Duboke promjene u društvu: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HR" altLang="sr-Latn-RS" sz="2400" dirty="0" smtClean="0"/>
              <a:t>Promjene svijesti javnosti o zaštiti životinja.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hr-HR" altLang="sr-Latn-RS" sz="2400" dirty="0" smtClean="0"/>
              <a:t> Promjena ponašanja ljudi </a:t>
            </a:r>
            <a:r>
              <a:rPr lang="hr-HR" altLang="sr-Latn-RS" sz="1800" b="1" dirty="0" smtClean="0">
                <a:solidFill>
                  <a:srgbClr val="0000FF"/>
                </a:solidFill>
              </a:rPr>
              <a:t>(vlasnika/</a:t>
            </a:r>
            <a:r>
              <a:rPr lang="hr-HR" altLang="sr-Latn-RS" sz="1800" b="1" dirty="0" err="1" smtClean="0">
                <a:solidFill>
                  <a:srgbClr val="0000FF"/>
                </a:solidFill>
              </a:rPr>
              <a:t>nevlasnika</a:t>
            </a:r>
            <a:r>
              <a:rPr lang="hr-HR" altLang="sr-Latn-RS" sz="1800" b="1" dirty="0" smtClean="0">
                <a:solidFill>
                  <a:srgbClr val="0000FF"/>
                </a:solidFill>
              </a:rPr>
              <a:t>).</a:t>
            </a:r>
          </a:p>
          <a:p>
            <a:pPr marL="990600" lvl="1" indent="-53340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hr-HR" altLang="sr-Latn-RS" sz="1800" b="1" dirty="0" smtClean="0">
              <a:solidFill>
                <a:srgbClr val="0000FF"/>
              </a:solidFill>
            </a:endParaRPr>
          </a:p>
          <a:p>
            <a:pPr marL="609600" indent="-60960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hr-HR" altLang="sr-Latn-RS" dirty="0" smtClean="0"/>
          </a:p>
          <a:p>
            <a:pPr marL="990600" lvl="1" indent="-533400" eaLnBrk="1" fontAlgn="auto" hangingPunct="1">
              <a:spcAft>
                <a:spcPts val="0"/>
              </a:spcAft>
              <a:buFontTx/>
              <a:buNone/>
              <a:defRPr/>
            </a:pPr>
            <a:endParaRPr lang="hr-HR" altLang="sr-Latn-RS" sz="1600" dirty="0" smtClean="0"/>
          </a:p>
          <a:p>
            <a:pPr marL="609600" indent="-609600" eaLnBrk="1" fontAlgn="auto" hangingPunct="1">
              <a:spcAft>
                <a:spcPts val="0"/>
              </a:spcAft>
              <a:buFontTx/>
              <a:buChar char="•"/>
              <a:defRPr/>
            </a:pPr>
            <a:endParaRPr lang="hr-HR" altLang="sr-Latn-RS" sz="1800" dirty="0" smtClean="0"/>
          </a:p>
        </p:txBody>
      </p:sp>
    </p:spTree>
    <p:extLst>
      <p:ext uri="{BB962C8B-B14F-4D97-AF65-F5344CB8AC3E}">
        <p14:creationId xmlns:p14="http://schemas.microsoft.com/office/powerpoint/2010/main" val="419706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Radni sastanak JLS/nadležno tijelo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hr-HR" u="sng" dirty="0" smtClean="0"/>
              <a:t>Provedba zakona:</a:t>
            </a:r>
          </a:p>
          <a:p>
            <a:pPr>
              <a:buFontTx/>
              <a:buChar char="-"/>
            </a:pPr>
            <a:r>
              <a:rPr lang="hr-HR" dirty="0" smtClean="0"/>
              <a:t>problematična</a:t>
            </a:r>
          </a:p>
          <a:p>
            <a:pPr>
              <a:buFontTx/>
              <a:buChar char="-"/>
            </a:pPr>
            <a:r>
              <a:rPr lang="hr-HR" dirty="0" smtClean="0"/>
              <a:t>teško provediva</a:t>
            </a:r>
          </a:p>
          <a:p>
            <a:pPr>
              <a:buFontTx/>
              <a:buChar char="-"/>
            </a:pPr>
            <a:r>
              <a:rPr lang="hr-HR" dirty="0" smtClean="0"/>
              <a:t>nije prihvaćena od provoditelja i javnosti</a:t>
            </a:r>
          </a:p>
          <a:p>
            <a:pPr>
              <a:buFontTx/>
              <a:buChar char="-"/>
            </a:pPr>
            <a:r>
              <a:rPr lang="hr-HR" dirty="0" smtClean="0"/>
              <a:t>financijski zahtjevna</a:t>
            </a:r>
          </a:p>
          <a:p>
            <a:pPr>
              <a:buFontTx/>
              <a:buChar char="-"/>
            </a:pPr>
            <a:r>
              <a:rPr lang="hr-HR" dirty="0" smtClean="0"/>
              <a:t>niska svijest javnosti o odgovornosti prema životinjama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375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hr-HR" sz="3200" b="1" dirty="0"/>
              <a:t>Radni sastanak JLS/nadležno tijelo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3771781"/>
          </a:xfrm>
        </p:spPr>
        <p:txBody>
          <a:bodyPr/>
          <a:lstStyle/>
          <a:p>
            <a:pPr marL="68580" indent="0">
              <a:buNone/>
            </a:pPr>
            <a:r>
              <a:rPr lang="hr-HR" dirty="0" smtClean="0"/>
              <a:t>Cilj sastanka:</a:t>
            </a:r>
          </a:p>
          <a:p>
            <a:pPr marL="68580" indent="0">
              <a:buNone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uočiti i raspraviti problematiku</a:t>
            </a:r>
          </a:p>
          <a:p>
            <a:pPr>
              <a:buFontTx/>
              <a:buChar char="-"/>
            </a:pPr>
            <a:r>
              <a:rPr lang="hr-HR" dirty="0" smtClean="0"/>
              <a:t>predložiti zajednički okvir za bolju provedbu zakonodavstva</a:t>
            </a:r>
          </a:p>
          <a:p>
            <a:pPr>
              <a:buFontTx/>
              <a:buChar char="-"/>
            </a:pPr>
            <a:r>
              <a:rPr lang="hr-HR" dirty="0" smtClean="0"/>
              <a:t>uspostaviti komunikaciju u provođenju zakonodavstva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446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Zakonodavstvo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dirty="0" smtClean="0"/>
              <a:t>EU zakonodavstvo:</a:t>
            </a:r>
          </a:p>
          <a:p>
            <a:pPr marL="0" indent="0">
              <a:buNone/>
            </a:pPr>
            <a:r>
              <a:rPr lang="hr-HR" dirty="0" smtClean="0"/>
              <a:t>Napušteni psi su prepoznati kao problem u mnogim zemljama EU – različiti su načini rješavanja, ali na nacionalnom nivou</a:t>
            </a:r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hr-HR" dirty="0" smtClean="0"/>
              <a:t>EU zakonodavstvo vezano za:</a:t>
            </a:r>
          </a:p>
          <a:p>
            <a:pPr lvl="1">
              <a:buFontTx/>
              <a:buChar char="-"/>
            </a:pPr>
            <a:r>
              <a:rPr lang="hr-HR" dirty="0" smtClean="0"/>
              <a:t>zahtjeve za cijepljenje protiv bjesnoće</a:t>
            </a:r>
          </a:p>
          <a:p>
            <a:pPr lvl="1">
              <a:buFontTx/>
              <a:buChar char="-"/>
            </a:pPr>
            <a:r>
              <a:rPr lang="hr-HR" dirty="0" smtClean="0"/>
              <a:t>označavanja pasa te </a:t>
            </a:r>
          </a:p>
          <a:p>
            <a:pPr lvl="1">
              <a:buFontTx/>
              <a:buChar char="-"/>
            </a:pPr>
            <a:r>
              <a:rPr lang="hr-HR" dirty="0" smtClean="0"/>
              <a:t>kontrole prometa kućnim ljubimcima.</a:t>
            </a:r>
          </a:p>
          <a:p>
            <a:pPr marL="68580" indent="0">
              <a:buNone/>
            </a:pPr>
            <a:endParaRPr lang="hr-HR" dirty="0" smtClean="0"/>
          </a:p>
          <a:p>
            <a:pPr marL="68580" indent="0">
              <a:buNone/>
            </a:pPr>
            <a:r>
              <a:rPr lang="hr-HR" dirty="0" smtClean="0"/>
              <a:t>Svjetska organizacija za zdravlje životinja (OIE):</a:t>
            </a:r>
          </a:p>
          <a:p>
            <a:pPr marL="68580" indent="0">
              <a:buNone/>
            </a:pPr>
            <a:r>
              <a:rPr lang="hr-HR" dirty="0"/>
              <a:t>	</a:t>
            </a:r>
            <a:r>
              <a:rPr lang="hr-HR" dirty="0" smtClean="0"/>
              <a:t>-  vodeća uloga i u području dobrobiti životinja</a:t>
            </a:r>
          </a:p>
          <a:p>
            <a:pPr marL="896938" indent="-828675">
              <a:buNone/>
            </a:pPr>
            <a:r>
              <a:rPr lang="hr-HR" dirty="0"/>
              <a:t>	</a:t>
            </a:r>
            <a:r>
              <a:rPr lang="hr-HR" dirty="0" smtClean="0"/>
              <a:t>- razvija preporuke i za kontrolu populacije pasa lutalica te promovira odgovorno vlasništvo životinje (označavanje, kontrola razmnožavanja, cijepljenje protiv bjesnoće, skrb i nenapuštanje životinja)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364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Prvi OIE regionalni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eminar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zemlje Balkana o upravljanju populacijom pasa lutalica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SDB1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hr-H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Bukurešt, 2014.</a:t>
            </a:r>
            <a:endParaRPr lang="hr-H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Albanija</a:t>
            </a:r>
            <a:r>
              <a:rPr lang="hr-HR" dirty="0"/>
              <a:t>, </a:t>
            </a:r>
            <a:r>
              <a:rPr lang="hr-HR" dirty="0" smtClean="0"/>
              <a:t>BIH, Bugarska, Hrvatska, Grčka, Makedonija, Rumunjska, Srbija, Turska, Kosovo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3501008"/>
            <a:ext cx="8546409" cy="320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9760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6" descr="http://www.clipartbest.com/cliparts/jLc/K9G/jLcK9GKTa.svg"/>
          <p:cNvSpPr>
            <a:spLocks noChangeAspect="1" noChangeArrowheads="1"/>
          </p:cNvSpPr>
          <p:nvPr/>
        </p:nvSpPr>
        <p:spPr bwMode="auto">
          <a:xfrm>
            <a:off x="155575" y="-1790700"/>
            <a:ext cx="3238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92016" cy="153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Shape 63"/>
          <p:cNvSpPr/>
          <p:nvPr/>
        </p:nvSpPr>
        <p:spPr>
          <a:xfrm>
            <a:off x="2267744" y="775481"/>
            <a:ext cx="5112568" cy="1477328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sz="3200" b="1" dirty="0" smtClean="0">
                <a:solidFill>
                  <a:srgbClr val="CB97FF"/>
                </a:solidFill>
                <a:latin typeface="Cambria"/>
                <a:ea typeface="Cambria"/>
                <a:cs typeface="Cambria"/>
                <a:sym typeface="Cambria"/>
              </a:rPr>
              <a:t>* </a:t>
            </a:r>
            <a:r>
              <a:rPr lang="hr-HR" sz="3200" b="1" dirty="0" smtClean="0">
                <a:solidFill>
                  <a:srgbClr val="990033"/>
                </a:solidFill>
                <a:latin typeface="Cambria"/>
                <a:ea typeface="Cambria"/>
                <a:cs typeface="Cambria"/>
                <a:sym typeface="Cambria"/>
              </a:rPr>
              <a:t>OIE aktivnosti kontrole populacije pasa lutalica - Balkan</a:t>
            </a:r>
            <a:endParaRPr sz="3200" b="1" dirty="0">
              <a:solidFill>
                <a:srgbClr val="99003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5575" y="2276872"/>
            <a:ext cx="87369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b="1" dirty="0">
              <a:solidFill>
                <a:srgbClr val="990033"/>
              </a:solidFill>
              <a:latin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hr-HR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Predstavljanje preporuka OIE-a o kontroli populacije pasa lutalica </a:t>
            </a:r>
          </a:p>
          <a:p>
            <a:pPr marL="342900" indent="-342900">
              <a:buFontTx/>
              <a:buChar char="-"/>
            </a:pPr>
            <a:r>
              <a:rPr lang="hr-HR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Predstavljanje nacionalnih strategija kontrole</a:t>
            </a:r>
          </a:p>
          <a:p>
            <a:pPr marL="342900" indent="-342900">
              <a:buFontTx/>
              <a:buChar char="-"/>
            </a:pPr>
            <a:r>
              <a:rPr lang="hr-HR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Prepoznavanje ključnih točaka problematike</a:t>
            </a:r>
          </a:p>
          <a:p>
            <a:pPr marL="342900" indent="-342900">
              <a:buFontTx/>
              <a:buChar char="-"/>
            </a:pPr>
            <a:r>
              <a:rPr lang="hr-HR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Dijeljenje najboljih praksi</a:t>
            </a:r>
          </a:p>
          <a:p>
            <a:pPr marL="342900" indent="-342900">
              <a:buFontTx/>
              <a:buChar char="-"/>
            </a:pPr>
            <a:r>
              <a:rPr lang="hr-HR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Stvaranje zajedničke vizije na regionalnom nivou</a:t>
            </a:r>
          </a:p>
          <a:p>
            <a:pPr marL="342900" indent="-342900">
              <a:buFontTx/>
              <a:buChar char="-"/>
            </a:pPr>
            <a:r>
              <a:rPr lang="hr-HR" sz="2800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Potpuna usklađenost s OIE standardima do 2025.</a:t>
            </a:r>
            <a:endParaRPr lang="fr-FR" sz="2800" u="sng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58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492016" cy="153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63"/>
          <p:cNvSpPr/>
          <p:nvPr/>
        </p:nvSpPr>
        <p:spPr>
          <a:xfrm>
            <a:off x="2267744" y="775481"/>
            <a:ext cx="5112568" cy="1477328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sz="3200" b="1" dirty="0" smtClean="0">
                <a:solidFill>
                  <a:srgbClr val="CB97FF"/>
                </a:solidFill>
                <a:latin typeface="Cambria"/>
                <a:ea typeface="Cambria"/>
                <a:cs typeface="Cambria"/>
                <a:sym typeface="Cambria"/>
              </a:rPr>
              <a:t>* </a:t>
            </a:r>
            <a:r>
              <a:rPr lang="hr-HR" sz="3200" b="1" dirty="0">
                <a:solidFill>
                  <a:srgbClr val="990033"/>
                </a:solidFill>
                <a:latin typeface="Cambria"/>
                <a:ea typeface="Cambria"/>
                <a:cs typeface="Cambria"/>
                <a:sym typeface="Cambria"/>
              </a:rPr>
              <a:t>OIE aktivnosti kontrole populacije pasa lutalica </a:t>
            </a:r>
            <a:r>
              <a:rPr lang="hr-HR" sz="3200" b="1" dirty="0" smtClean="0">
                <a:solidFill>
                  <a:srgbClr val="990033"/>
                </a:solidFill>
                <a:latin typeface="Cambria"/>
                <a:ea typeface="Cambria"/>
                <a:cs typeface="Cambria"/>
                <a:sym typeface="Cambria"/>
              </a:rPr>
              <a:t>– </a:t>
            </a:r>
          </a:p>
          <a:p>
            <a:pPr lvl="0" algn="ctr"/>
            <a:r>
              <a:rPr lang="hr-HR" sz="3200" b="1" dirty="0" smtClean="0">
                <a:solidFill>
                  <a:srgbClr val="990033"/>
                </a:solidFill>
                <a:latin typeface="Cambria"/>
                <a:ea typeface="Cambria"/>
                <a:cs typeface="Cambria"/>
                <a:sym typeface="Cambria"/>
              </a:rPr>
              <a:t>Zapadna Euroazija</a:t>
            </a:r>
            <a:endParaRPr sz="3200" b="1" dirty="0">
              <a:solidFill>
                <a:srgbClr val="99003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Potpuna usklađenost do 2030.</a:t>
            </a:r>
            <a:endParaRPr lang="hr-H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8029"/>
            <a:ext cx="4968552" cy="357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OIE platforma za dobrobit životinja u zemljama Europe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OIE </a:t>
            </a:r>
            <a:r>
              <a:rPr lang="hr-HR" dirty="0" err="1" smtClean="0"/>
              <a:t>regional</a:t>
            </a:r>
            <a:r>
              <a:rPr lang="hr-HR" dirty="0" smtClean="0"/>
              <a:t> </a:t>
            </a:r>
            <a:r>
              <a:rPr lang="hr-HR" dirty="0" err="1" smtClean="0"/>
              <a:t>Platform</a:t>
            </a:r>
            <a:r>
              <a:rPr lang="hr-HR" dirty="0" smtClean="0"/>
              <a:t> for </a:t>
            </a:r>
            <a:r>
              <a:rPr lang="hr-HR" dirty="0" err="1" smtClean="0"/>
              <a:t>animal</a:t>
            </a:r>
            <a:r>
              <a:rPr lang="hr-HR" dirty="0" smtClean="0"/>
              <a:t> </a:t>
            </a:r>
            <a:r>
              <a:rPr lang="hr-HR" dirty="0" err="1" smtClean="0"/>
              <a:t>welfare</a:t>
            </a:r>
            <a:r>
              <a:rPr lang="hr-HR" dirty="0" smtClean="0"/>
              <a:t> </a:t>
            </a:r>
            <a:r>
              <a:rPr lang="hr-HR" dirty="0" err="1" smtClean="0"/>
              <a:t>for</a:t>
            </a:r>
            <a:r>
              <a:rPr lang="hr-HR" dirty="0" smtClean="0"/>
              <a:t> Europe: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201504"/>
            <a:ext cx="5093243" cy="338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2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RAWC </a:t>
            </a:r>
            <a:r>
              <a:rPr lang="hr-HR" altLang="sr-Latn-RS" dirty="0" err="1" smtClean="0"/>
              <a:t>Network</a:t>
            </a:r>
            <a:endParaRPr lang="hr-HR" altLang="sr-Latn-RS" dirty="0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dirty="0" smtClean="0">
                <a:solidFill>
                  <a:srgbClr val="FF0000"/>
                </a:solidFill>
              </a:rPr>
              <a:t>1. </a:t>
            </a:r>
            <a:r>
              <a:rPr lang="en-GB" dirty="0" smtClean="0">
                <a:solidFill>
                  <a:srgbClr val="FF0000"/>
                </a:solidFill>
              </a:rPr>
              <a:t>Regional </a:t>
            </a:r>
            <a:r>
              <a:rPr lang="en-GB" dirty="0">
                <a:solidFill>
                  <a:srgbClr val="FF0000"/>
                </a:solidFill>
              </a:rPr>
              <a:t>Animal Welfare Centre </a:t>
            </a:r>
            <a:r>
              <a:rPr lang="hr-HR" dirty="0" smtClean="0">
                <a:solidFill>
                  <a:srgbClr val="FF0000"/>
                </a:solidFill>
              </a:rPr>
              <a:t>-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“</a:t>
            </a:r>
            <a:r>
              <a:rPr lang="en-GB" dirty="0" smtClean="0">
                <a:solidFill>
                  <a:srgbClr val="FF0000"/>
                </a:solidFill>
              </a:rPr>
              <a:t>RAWC</a:t>
            </a:r>
            <a:r>
              <a:rPr lang="hr-HR" dirty="0" smtClean="0">
                <a:solidFill>
                  <a:srgbClr val="FF0000"/>
                </a:solidFill>
              </a:rPr>
              <a:t>”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dirty="0" smtClean="0"/>
              <a:t>2. Struktura </a:t>
            </a:r>
            <a:r>
              <a:rPr lang="en-GB" dirty="0" smtClean="0"/>
              <a:t>RAWC </a:t>
            </a:r>
            <a:r>
              <a:rPr lang="hr-HR" dirty="0" smtClean="0"/>
              <a:t>–</a:t>
            </a:r>
            <a:r>
              <a:rPr lang="en-GB" dirty="0" smtClean="0"/>
              <a:t> 1</a:t>
            </a:r>
            <a:r>
              <a:rPr lang="hr-HR" dirty="0" smtClean="0"/>
              <a:t>. osnivački sastanak u</a:t>
            </a:r>
            <a:r>
              <a:rPr lang="en-GB" dirty="0" smtClean="0"/>
              <a:t> Zagreb</a:t>
            </a:r>
            <a:r>
              <a:rPr lang="hr-HR" dirty="0" smtClean="0"/>
              <a:t>u </a:t>
            </a:r>
            <a:r>
              <a:rPr lang="en-GB" dirty="0" smtClean="0"/>
              <a:t>2014</a:t>
            </a:r>
            <a:r>
              <a:rPr lang="hr-HR" dirty="0" smtClean="0"/>
              <a:t>.</a:t>
            </a:r>
            <a:endParaRPr lang="hr-HR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dirty="0" smtClean="0"/>
              <a:t>3. Hrvatski veterinarski institut osigurava administrativnu podršku tijekom dvije godine</a:t>
            </a:r>
            <a:r>
              <a:rPr lang="en-GB" dirty="0" smtClean="0"/>
              <a:t> </a:t>
            </a:r>
            <a:endParaRPr lang="hr-HR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dirty="0" smtClean="0"/>
              <a:t>4. Financijska potpora- </a:t>
            </a:r>
            <a:r>
              <a:rPr lang="en-GB" dirty="0"/>
              <a:t>RSPCA (Royal Society for the Prevention of Cruelty to Animals</a:t>
            </a:r>
            <a:r>
              <a:rPr lang="en-GB" dirty="0" smtClean="0"/>
              <a:t>)</a:t>
            </a:r>
            <a:endParaRPr lang="hr-HR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dirty="0" smtClean="0"/>
              <a:t>5. 7 regionalnih zemalja – Slovenija, B&amp;H, Albanija, Srbija, Bugarska, </a:t>
            </a:r>
            <a:r>
              <a:rPr lang="hr-HR" dirty="0" smtClean="0"/>
              <a:t>Makedonija</a:t>
            </a:r>
            <a:r>
              <a:rPr lang="hr-HR" dirty="0" smtClean="0"/>
              <a:t>, Hrvatska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dirty="0" smtClean="0"/>
              <a:t>6. Izmjena iskustava, znanja, znanstvena podrška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dirty="0" smtClean="0">
                <a:solidFill>
                  <a:srgbClr val="FF0000"/>
                </a:solidFill>
              </a:rPr>
              <a:t>7. Upravljanje populacijom pasa lutalica – suradnja s OIE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34819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D13C1650-2518-4C23-98E3-9B82A2B3C6F0}" type="slidenum">
              <a:rPr lang="hr-HR" altLang="sr-Latn-RS" sz="1200" smtClean="0">
                <a:solidFill>
                  <a:schemeClr val="tx1"/>
                </a:solidFill>
                <a:latin typeface="Arial" charset="0"/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hr-HR" altLang="sr-Latn-RS" sz="120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85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111</TotalTime>
  <Words>843</Words>
  <Application>Microsoft Office PowerPoint</Application>
  <PresentationFormat>Prikaz na zaslonu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Austin</vt:lpstr>
      <vt:lpstr>Ministarstvo poljoprivrede Uprava za veterinarstvo i sigurnost hrane</vt:lpstr>
      <vt:lpstr>Radni sastanak JLS/nadležno tijelo</vt:lpstr>
      <vt:lpstr>Radni sastanak JLS/nadležno tijelo</vt:lpstr>
      <vt:lpstr>Zakonodavstvo</vt:lpstr>
      <vt:lpstr> Prvi OIE regionalni seminar za zemlje Balkana o upravljanju populacijom pasa lutalica (SDB1), Bukurešt, 2014.</vt:lpstr>
      <vt:lpstr>PowerPointova prezentacija</vt:lpstr>
      <vt:lpstr>PowerPointova prezentacija</vt:lpstr>
      <vt:lpstr>OIE platforma za dobrobit životinja u zemljama Europe</vt:lpstr>
      <vt:lpstr>RAWC Network</vt:lpstr>
      <vt:lpstr>Nacionalno zakonodavstvo Izmjene i dopune Zakona o zaštiti životinja</vt:lpstr>
      <vt:lpstr>Izmjene i dopune Zakona o zaštiti životinja Osnivanje koordinacijske radne skupine na regionalnom nivou </vt:lpstr>
      <vt:lpstr>Uloga radne skupine</vt:lpstr>
      <vt:lpstr>PowerPointova prezentacija</vt:lpstr>
      <vt:lpstr>Problem financiranja</vt:lpstr>
      <vt:lpstr>Cilj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Branka Šošić</dc:creator>
  <cp:lastModifiedBy>Branka Šošić</cp:lastModifiedBy>
  <cp:revision>19</cp:revision>
  <dcterms:created xsi:type="dcterms:W3CDTF">2015-11-20T01:28:37Z</dcterms:created>
  <dcterms:modified xsi:type="dcterms:W3CDTF">2015-11-24T10:19:31Z</dcterms:modified>
</cp:coreProperties>
</file>